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handoutMasterIdLst>
    <p:handoutMasterId r:id="rId6"/>
  </p:handoutMasterIdLst>
  <p:sldIdLst>
    <p:sldId id="258" r:id="rId3"/>
    <p:sldId id="259" r:id="rId4"/>
  </p:sldIdLst>
  <p:sldSz cx="6858000" cy="9906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5FD6"/>
    <a:srgbClr val="AF6DD7"/>
    <a:srgbClr val="FFC000"/>
    <a:srgbClr val="ED7D31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79" autoAdjust="0"/>
    <p:restoredTop sz="96353" autoAdjust="0"/>
  </p:normalViewPr>
  <p:slideViewPr>
    <p:cSldViewPr snapToGrid="0">
      <p:cViewPr>
        <p:scale>
          <a:sx n="150" d="100"/>
          <a:sy n="150" d="100"/>
        </p:scale>
        <p:origin x="1464" y="-2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B378689-FBEC-CDF5-2509-62BCE314F4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976E8D-038D-E302-E99F-B39CC96B27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635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FD435-C4E0-4CBF-8957-9AB63E7FEB31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53B4D2-FBF1-43B7-EBB5-E1A11927A3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792572-DA94-6FBB-5375-A5E0686B50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635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A5032-7CB9-4D4C-ABB3-48B0E32EE5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166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2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749692"/>
            <a:ext cx="5389880" cy="3886111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2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88147" y="441586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1741752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47360" y="743402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87" name="テキスト プレースホルダー 2">
            <a:extLst>
              <a:ext uri="{FF2B5EF4-FFF2-40B4-BE49-F238E27FC236}">
                <a16:creationId xmlns:a16="http://schemas.microsoft.com/office/drawing/2014/main" id="{5FF78699-4F68-46C6-8C64-77953B9AC0E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236578" y="2057491"/>
            <a:ext cx="1411744" cy="270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49062"/>
            <a:ext cx="1543050" cy="138803"/>
          </a:xfrm>
        </p:spPr>
        <p:txBody>
          <a:bodyPr/>
          <a:lstStyle/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5352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賃貸集合給湯省エネ</a:t>
            </a:r>
            <a:r>
              <a:rPr lang="en-US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2025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｜写真台紙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655030"/>
            <a:ext cx="6497062" cy="288548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85583" y="2040327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5029230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写　真　区　分</a:t>
              </a:r>
              <a:r>
                <a:rPr lang="ja-JP" altLang="en-US" sz="900" b="1" dirty="0">
                  <a:solidFill>
                    <a:schemeClr val="bg1"/>
                  </a:solidFill>
                </a:rPr>
                <a:t>（下記の番号を１つ入力してください）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5209673" y="1086989"/>
              <a:ext cx="1467812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81133" y="643997"/>
            <a:ext cx="64917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・交付申請では、工程別に写真を提出（アップロード）する必要があります。（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</a:rPr>
              <a:t>※</a:t>
            </a:r>
            <a:r>
              <a:rPr kumimoji="1" lang="ja-JP" altLang="en-US" sz="800" dirty="0">
                <a:solidFill>
                  <a:schemeClr val="tx1"/>
                </a:solidFill>
              </a:rPr>
              <a:t>複数の大容量写真を貼付すると、画像が粗くなり、必要事項の確認が難しくなることがあります。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　その場合は、</a:t>
            </a:r>
            <a:r>
              <a:rPr kumimoji="1" lang="en-US" altLang="ja-JP" sz="800" dirty="0">
                <a:solidFill>
                  <a:schemeClr val="tx1"/>
                </a:solidFill>
              </a:rPr>
              <a:t>1</a:t>
            </a:r>
            <a:r>
              <a:rPr kumimoji="1" lang="ja-JP" altLang="en-US" sz="800" dirty="0">
                <a:solidFill>
                  <a:schemeClr val="tx1"/>
                </a:solidFill>
              </a:rPr>
              <a:t>枚ずつでの提出をお願いすることがあります。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</a:t>
            </a:r>
            <a:r>
              <a:rPr kumimoji="1" lang="en-US" altLang="ja-JP" sz="800" dirty="0">
                <a:solidFill>
                  <a:srgbClr val="FF0000"/>
                </a:solidFill>
              </a:rPr>
              <a:t>※</a:t>
            </a:r>
            <a:r>
              <a:rPr kumimoji="1" lang="ja-JP" altLang="en-US" sz="800" dirty="0">
                <a:solidFill>
                  <a:srgbClr val="FF0000"/>
                </a:solidFill>
              </a:rPr>
              <a:t>必ず建物名称と部屋番号を記入ください。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・工事前写真を撮り忘れた場合「提出免除依頼書」を作成の上、アップロードしてください。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・加算対象となる工事が確認できる工事後写真を撮り忘れた場合「提出免除依頼書」を作成の上、アップロードしてください。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＊ただし提出が必須な写真を撮り忘れた場合は、申請ができませんのでご留意ください。</a:t>
            </a: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AD5FD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AD5FD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 b="0" dirty="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endParaRP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79947" y="1716327"/>
            <a:ext cx="6498074" cy="324000"/>
            <a:chOff x="177543" y="707097"/>
            <a:chExt cx="6498074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7543" y="707097"/>
              <a:ext cx="1575896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922178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884D891-2819-C9AB-C9FA-85E52FE9FC37}"/>
              </a:ext>
            </a:extLst>
          </p:cNvPr>
          <p:cNvSpPr txBox="1"/>
          <p:nvPr userDrawn="1"/>
        </p:nvSpPr>
        <p:spPr>
          <a:xfrm>
            <a:off x="95276" y="6009031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9C8517B-F3FF-C87E-94FA-37AB9F4A2608}"/>
              </a:ext>
            </a:extLst>
          </p:cNvPr>
          <p:cNvSpPr txBox="1"/>
          <p:nvPr userDrawn="1"/>
        </p:nvSpPr>
        <p:spPr>
          <a:xfrm>
            <a:off x="3259823" y="6004379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51B0C07-0FF9-DDC0-BC31-C56A37CB1463}"/>
              </a:ext>
            </a:extLst>
          </p:cNvPr>
          <p:cNvSpPr txBox="1"/>
          <p:nvPr userDrawn="1"/>
        </p:nvSpPr>
        <p:spPr>
          <a:xfrm>
            <a:off x="3259822" y="9044696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1039284-8EF8-31BF-7BB7-F586E116E9FC}"/>
              </a:ext>
            </a:extLst>
          </p:cNvPr>
          <p:cNvSpPr txBox="1"/>
          <p:nvPr userDrawn="1"/>
        </p:nvSpPr>
        <p:spPr>
          <a:xfrm>
            <a:off x="73293" y="9034177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38E5080-F5E4-0976-6523-6480C4588F7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19399584"/>
              </p:ext>
            </p:extLst>
          </p:nvPr>
        </p:nvGraphicFramePr>
        <p:xfrm>
          <a:off x="183801" y="2370678"/>
          <a:ext cx="6489111" cy="1169397"/>
        </p:xfrm>
        <a:graphic>
          <a:graphicData uri="http://schemas.openxmlformats.org/drawingml/2006/table">
            <a:tbl>
              <a:tblPr/>
              <a:tblGrid>
                <a:gridCol w="3261052">
                  <a:extLst>
                    <a:ext uri="{9D8B030D-6E8A-4147-A177-3AD203B41FA5}">
                      <a16:colId xmlns:a16="http://schemas.microsoft.com/office/drawing/2014/main" val="3863416504"/>
                    </a:ext>
                  </a:extLst>
                </a:gridCol>
                <a:gridCol w="3228059">
                  <a:extLst>
                    <a:ext uri="{9D8B030D-6E8A-4147-A177-3AD203B41FA5}">
                      <a16:colId xmlns:a16="http://schemas.microsoft.com/office/drawing/2014/main" val="52521505"/>
                    </a:ext>
                  </a:extLst>
                </a:gridCol>
              </a:tblGrid>
              <a:tr h="38979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1.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前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従来型給湯器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4.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ドレン排水ガイド敷設工事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20794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2.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補助対象製品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5.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三方弁工事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15179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3.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銘板ラベル写真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補助対象製品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6.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三本管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二重管含む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73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449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賃貸集合給湯省エネ</a:t>
            </a:r>
            <a:r>
              <a:rPr lang="en-US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2025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｜写真台紙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AD5FD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AD5FD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 b="0" dirty="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endParaRP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16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C91E4B-3D06-825D-92B5-78E35E8A9DC5}"/>
              </a:ext>
            </a:extLst>
          </p:cNvPr>
          <p:cNvSpPr txBox="1"/>
          <p:nvPr userDrawn="1"/>
        </p:nvSpPr>
        <p:spPr>
          <a:xfrm>
            <a:off x="42355" y="2921282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2785FE6-24A0-D3E1-7DED-C973EE1DB2FB}"/>
              </a:ext>
            </a:extLst>
          </p:cNvPr>
          <p:cNvSpPr txBox="1"/>
          <p:nvPr userDrawn="1"/>
        </p:nvSpPr>
        <p:spPr>
          <a:xfrm>
            <a:off x="3294961" y="2913133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B7DD67-A532-B0D3-3050-4BB1488777A3}"/>
              </a:ext>
            </a:extLst>
          </p:cNvPr>
          <p:cNvSpPr txBox="1"/>
          <p:nvPr userDrawn="1"/>
        </p:nvSpPr>
        <p:spPr>
          <a:xfrm>
            <a:off x="72739" y="5982776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CE3DD0-0FAC-BC35-1D81-D2A787F33616}"/>
              </a:ext>
            </a:extLst>
          </p:cNvPr>
          <p:cNvSpPr txBox="1"/>
          <p:nvPr userDrawn="1"/>
        </p:nvSpPr>
        <p:spPr>
          <a:xfrm>
            <a:off x="3270562" y="6009821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7D1F71-6940-C88E-EFEE-07FC5A1C1246}"/>
              </a:ext>
            </a:extLst>
          </p:cNvPr>
          <p:cNvSpPr txBox="1"/>
          <p:nvPr userDrawn="1"/>
        </p:nvSpPr>
        <p:spPr>
          <a:xfrm>
            <a:off x="3317546" y="9015684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925AEF-1734-8273-8589-F70379B768FE}"/>
              </a:ext>
            </a:extLst>
          </p:cNvPr>
          <p:cNvSpPr txBox="1"/>
          <p:nvPr userDrawn="1"/>
        </p:nvSpPr>
        <p:spPr>
          <a:xfrm>
            <a:off x="17243" y="9015684"/>
            <a:ext cx="351469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8" name="テキスト プレースホルダー 67">
            <a:extLst>
              <a:ext uri="{FF2B5EF4-FFF2-40B4-BE49-F238E27FC236}">
                <a16:creationId xmlns:a16="http://schemas.microsoft.com/office/drawing/2014/main" id="{3E5E74B8-DBC0-47DC-BA61-B5879FADE7E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77FA593A-B97F-D34A-F375-B62205843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図プレースホルダー 13">
            <a:extLst>
              <a:ext uri="{FF2B5EF4-FFF2-40B4-BE49-F238E27FC236}">
                <a16:creationId xmlns:a16="http://schemas.microsoft.com/office/drawing/2014/main" id="{C6652D7E-3F64-D32B-BFCA-173C54D89042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EA041716-BE5C-0360-8CAB-B06C34DE8C2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18" name="図プレースホルダー 17">
            <a:extLst>
              <a:ext uri="{FF2B5EF4-FFF2-40B4-BE49-F238E27FC236}">
                <a16:creationId xmlns:a16="http://schemas.microsoft.com/office/drawing/2014/main" id="{CB633B3A-C7E9-5AB1-5E18-07BB0BF6473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  <p:sp>
        <p:nvSpPr>
          <p:cNvPr id="16" name="図プレースホルダー 15">
            <a:extLst>
              <a:ext uri="{FF2B5EF4-FFF2-40B4-BE49-F238E27FC236}">
                <a16:creationId xmlns:a16="http://schemas.microsoft.com/office/drawing/2014/main" id="{CF05B811-D8ED-D407-93C4-0F22870BF59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75070" y="7420602"/>
            <a:ext cx="3097503" cy="2219961"/>
          </a:xfrm>
        </p:spPr>
      </p:sp>
      <p:sp>
        <p:nvSpPr>
          <p:cNvPr id="18" name="図プレースホルダー 17">
            <a:extLst>
              <a:ext uri="{FF2B5EF4-FFF2-40B4-BE49-F238E27FC236}">
                <a16:creationId xmlns:a16="http://schemas.microsoft.com/office/drawing/2014/main" id="{B1B911C5-0322-9B6A-9E7A-CE325626D5C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20" name="図プレースホルダー 19">
            <a:extLst>
              <a:ext uri="{FF2B5EF4-FFF2-40B4-BE49-F238E27FC236}">
                <a16:creationId xmlns:a16="http://schemas.microsoft.com/office/drawing/2014/main" id="{6C68A9ED-4C19-2144-BE98-B7F56E37ABF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22" name="図プレースホルダー 21">
            <a:extLst>
              <a:ext uri="{FF2B5EF4-FFF2-40B4-BE49-F238E27FC236}">
                <a16:creationId xmlns:a16="http://schemas.microsoft.com/office/drawing/2014/main" id="{C4BB942C-F1A9-41B8-424F-5A32706364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4" name="図プレースホルダー 23">
            <a:extLst>
              <a:ext uri="{FF2B5EF4-FFF2-40B4-BE49-F238E27FC236}">
                <a16:creationId xmlns:a16="http://schemas.microsoft.com/office/drawing/2014/main" id="{827F2B64-0FC4-8DA7-3801-A186DEBB7AB5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26" name="図プレースホルダー 25">
            <a:extLst>
              <a:ext uri="{FF2B5EF4-FFF2-40B4-BE49-F238E27FC236}">
                <a16:creationId xmlns:a16="http://schemas.microsoft.com/office/drawing/2014/main" id="{DD22367E-66F9-2B06-970B-8F5A6000ABCF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</vt:lpstr>
      <vt:lpstr>游ゴシック Light</vt:lpstr>
      <vt:lpstr>游明朝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2022-03-27T13:44:41Z</dcterms:created>
  <dcterms:modified xsi:type="dcterms:W3CDTF">2025-04-10T02:27:27Z</dcterms:modified>
</cp:coreProperties>
</file>